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12192000" cy="6858000"/>
  <p:notesSz cx="7104063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zabó Orsolya" userId="14a489c6-8d7d-40d3-9d34-0b62bc0c4d0e" providerId="ADAL" clId="{57FC79F9-C525-4931-914E-9FAF42281CCA}"/>
    <pc:docChg chg="modSld">
      <pc:chgData name="Szabó Orsolya" userId="14a489c6-8d7d-40d3-9d34-0b62bc0c4d0e" providerId="ADAL" clId="{57FC79F9-C525-4931-914E-9FAF42281CCA}" dt="2025-11-04T10:18:42.575" v="7" actId="20577"/>
      <pc:docMkLst>
        <pc:docMk/>
      </pc:docMkLst>
      <pc:sldChg chg="modSp mod">
        <pc:chgData name="Szabó Orsolya" userId="14a489c6-8d7d-40d3-9d34-0b62bc0c4d0e" providerId="ADAL" clId="{57FC79F9-C525-4931-914E-9FAF42281CCA}" dt="2025-11-04T10:18:42.575" v="7" actId="20577"/>
        <pc:sldMkLst>
          <pc:docMk/>
          <pc:sldMk cId="1004930415" sldId="258"/>
        </pc:sldMkLst>
        <pc:spChg chg="mod">
          <ac:chgData name="Szabó Orsolya" userId="14a489c6-8d7d-40d3-9d34-0b62bc0c4d0e" providerId="ADAL" clId="{57FC79F9-C525-4931-914E-9FAF42281CCA}" dt="2025-11-04T10:18:42.575" v="7" actId="20577"/>
          <ac:spMkLst>
            <pc:docMk/>
            <pc:sldMk cId="1004930415" sldId="258"/>
            <ac:spMk id="1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6825A-B545-46A0-8D17-A6557483EA53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050CA-97B4-4625-AF0A-E18D79E4515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361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64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89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874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229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63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3747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853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164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716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607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776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FC9CE-4311-4E10-BC72-139F4F92BA15}" type="datetimeFigureOut">
              <a:rPr lang="hu-HU" smtClean="0"/>
              <a:t>2025. 11. 04.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61227-DBE3-46F9-8CD0-D0484295B9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668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iskola@budaigimnazium.hu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119381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3720740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5698757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5342424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956998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4250987" y="5089585"/>
            <a:ext cx="356032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dirty="0"/>
              <a:t>1126 Budapest, Márvány utca 32.</a:t>
            </a:r>
          </a:p>
          <a:p>
            <a:pPr algn="ctr">
              <a:lnSpc>
                <a:spcPct val="150000"/>
              </a:lnSpc>
            </a:pPr>
            <a:r>
              <a:rPr lang="hu-HU" b="1" dirty="0"/>
              <a:t>felveteli@budaigimnazium.hu</a:t>
            </a:r>
          </a:p>
          <a:p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8226568" y="4658698"/>
            <a:ext cx="37956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Budapesti Gazdasági Szakképzési Centrum</a:t>
            </a:r>
          </a:p>
          <a:p>
            <a:pPr algn="ctr"/>
            <a:r>
              <a:rPr lang="hu-HU" sz="2000" b="1" dirty="0"/>
              <a:t>Budai Gimnázium és Szakgimnázium</a:t>
            </a:r>
          </a:p>
          <a:p>
            <a:pPr algn="ctr"/>
            <a:r>
              <a:rPr lang="hu-HU" sz="2000" dirty="0"/>
              <a:t>203061/027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12843" y="327171"/>
            <a:ext cx="2879387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hu-HU" b="1" dirty="0"/>
              <a:t>Nyílt napok:</a:t>
            </a:r>
          </a:p>
          <a:p>
            <a:pPr algn="ctr"/>
            <a:r>
              <a:rPr lang="hu-HU" b="1" dirty="0"/>
              <a:t>2025. november 11-12-13.</a:t>
            </a:r>
            <a:endParaRPr lang="hu-HU" b="1" dirty="0">
              <a:ea typeface="Calibri"/>
              <a:cs typeface="Calibri"/>
            </a:endParaRPr>
          </a:p>
          <a:p>
            <a:pPr algn="ctr"/>
            <a:r>
              <a:rPr lang="hu-HU" sz="1400" dirty="0"/>
              <a:t>Regisztráció: </a:t>
            </a:r>
            <a:r>
              <a:rPr lang="hu-HU" sz="1400" b="1" dirty="0"/>
              <a:t>2025. október 24-től </a:t>
            </a:r>
            <a:r>
              <a:rPr lang="hu-HU" sz="1400" dirty="0"/>
              <a:t>kizárólag az </a:t>
            </a:r>
            <a:r>
              <a:rPr lang="hu-HU" sz="1400" b="1" dirty="0"/>
              <a:t>iskola honlapján található linken</a:t>
            </a:r>
            <a:r>
              <a:rPr lang="hu-HU" sz="1400" dirty="0"/>
              <a:t>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554" y="677254"/>
            <a:ext cx="3261653" cy="1798527"/>
          </a:xfrm>
          <a:prstGeom prst="rect">
            <a:avLst/>
          </a:prstGeom>
        </p:spPr>
      </p:pic>
      <p:pic>
        <p:nvPicPr>
          <p:cNvPr id="7" name="Picture 2" descr="https://budaigimnazium.hu/wp-content/uploads/2020/11/budai-300x3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004" y="3153035"/>
            <a:ext cx="1112509" cy="111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4683868" y="677254"/>
            <a:ext cx="287938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b="1" dirty="0"/>
              <a:t>Megközelíthetőség: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           Déli pályaudvar (vonat, M2 metró)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     139, 140, 140A busz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     17, 61 villamos</a:t>
            </a:r>
          </a:p>
        </p:txBody>
      </p:sp>
      <p:pic>
        <p:nvPicPr>
          <p:cNvPr id="10" name="Picture 6" descr="Képtalálat a következőre: „buszikon”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977933" y="1993967"/>
            <a:ext cx="272915" cy="27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Train fre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549" y="1239805"/>
            <a:ext cx="296693" cy="29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Fájl:BKV metro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301" y="1232718"/>
            <a:ext cx="294393" cy="29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Képtalálat a következőre: „villamos ikon”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549" y="2412138"/>
            <a:ext cx="289685" cy="28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zövegdoboz 14"/>
          <p:cNvSpPr txBox="1"/>
          <p:nvPr/>
        </p:nvSpPr>
        <p:spPr>
          <a:xfrm>
            <a:off x="235086" y="1736521"/>
            <a:ext cx="351848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 Beiskolázási </a:t>
            </a:r>
            <a:r>
              <a:rPr lang="hu-HU" b="1" u="sng" dirty="0">
                <a:solidFill>
                  <a:srgbClr val="FF0000"/>
                </a:solidFill>
              </a:rPr>
              <a:t>(online) </a:t>
            </a:r>
            <a:r>
              <a:rPr lang="hu-HU" b="1" dirty="0"/>
              <a:t>tájékoztató időpontjai: </a:t>
            </a:r>
          </a:p>
          <a:p>
            <a:pPr algn="ctr">
              <a:lnSpc>
                <a:spcPct val="150000"/>
              </a:lnSpc>
            </a:pPr>
            <a:r>
              <a:rPr lang="hu-HU" b="1" dirty="0"/>
              <a:t>Minden tagozatra</a:t>
            </a:r>
            <a:endParaRPr lang="hu-HU" dirty="0"/>
          </a:p>
          <a:p>
            <a:pPr algn="ctr"/>
            <a:r>
              <a:rPr lang="hu-HU" dirty="0"/>
              <a:t>2025. 11. 12. szerda – 18 óra</a:t>
            </a:r>
          </a:p>
          <a:p>
            <a:pPr algn="ctr"/>
            <a:r>
              <a:rPr lang="hu-HU" dirty="0"/>
              <a:t>2025. 12. 10. szerda – 18 óra</a:t>
            </a:r>
          </a:p>
          <a:p>
            <a:pPr algn="ctr"/>
            <a:r>
              <a:rPr lang="hu-HU" dirty="0"/>
              <a:t>2026. 01. 14. szerda – 18 óra</a:t>
            </a:r>
          </a:p>
          <a:p>
            <a:pPr algn="ctr"/>
            <a:r>
              <a:rPr lang="hu-HU" dirty="0"/>
              <a:t>2026. 02. 04. szerda – 18 óra</a:t>
            </a:r>
          </a:p>
          <a:p>
            <a:pPr marL="285750" indent="-285750" algn="ctr">
              <a:buFontTx/>
              <a:buChar char="-"/>
            </a:pPr>
            <a:endParaRPr lang="hu-HU" b="1" dirty="0"/>
          </a:p>
          <a:p>
            <a:pPr algn="ctr"/>
            <a:r>
              <a:rPr lang="hu-HU" b="1" dirty="0"/>
              <a:t>Intézmény bemutató – „Iskolatúra”</a:t>
            </a:r>
          </a:p>
          <a:p>
            <a:pPr algn="ctr"/>
            <a:r>
              <a:rPr lang="hu-HU" dirty="0"/>
              <a:t>2025. 10. 16. csütörtök 17 óra</a:t>
            </a:r>
          </a:p>
          <a:p>
            <a:pPr algn="ctr"/>
            <a:r>
              <a:rPr lang="hu-HU" dirty="0"/>
              <a:t>2025. 11. 20. csütörtök 17 óra</a:t>
            </a:r>
          </a:p>
          <a:p>
            <a:pPr algn="ctr"/>
            <a:r>
              <a:rPr lang="hu-HU" dirty="0"/>
              <a:t>2025. 12. 09. kedd 17 óra</a:t>
            </a:r>
          </a:p>
          <a:p>
            <a:pPr algn="ctr"/>
            <a:r>
              <a:rPr lang="hu-HU" dirty="0"/>
              <a:t>2026. 01. 15. csütörtök 17 óra</a:t>
            </a:r>
          </a:p>
          <a:p>
            <a:pPr algn="ctr"/>
            <a:r>
              <a:rPr lang="hu-HU" dirty="0"/>
              <a:t>Jelentkezés a tájékoztatóra/bemutatóra:</a:t>
            </a:r>
          </a:p>
          <a:p>
            <a:pPr algn="ctr"/>
            <a:r>
              <a:rPr lang="hu-HU" dirty="0">
                <a:hlinkClick r:id="rId8"/>
              </a:rPr>
              <a:t>felveteli@budaigimnazium.hu</a:t>
            </a:r>
            <a:r>
              <a:rPr lang="hu-HU" dirty="0"/>
              <a:t> </a:t>
            </a:r>
          </a:p>
          <a:p>
            <a:pPr algn="ctr"/>
            <a:r>
              <a:rPr lang="hu-HU" dirty="0"/>
              <a:t>email-címen.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4683868" y="3453319"/>
            <a:ext cx="30593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Bővebb információ a honlapunkon található:</a:t>
            </a:r>
          </a:p>
          <a:p>
            <a:pPr algn="ctr"/>
            <a:r>
              <a:rPr lang="hu-HU" sz="2400" b="1" dirty="0"/>
              <a:t>budaigimnazium.hu</a:t>
            </a:r>
          </a:p>
        </p:txBody>
      </p:sp>
    </p:spTree>
    <p:extLst>
      <p:ext uri="{BB962C8B-B14F-4D97-AF65-F5344CB8AC3E}">
        <p14:creationId xmlns:p14="http://schemas.microsoft.com/office/powerpoint/2010/main" val="1078085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967941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7252">
                  <a:extLst>
                    <a:ext uri="{9D8B030D-6E8A-4147-A177-3AD203B41FA5}">
                      <a16:colId xmlns:a16="http://schemas.microsoft.com/office/drawing/2014/main" val="1094443610"/>
                    </a:ext>
                  </a:extLst>
                </a:gridCol>
                <a:gridCol w="4100748">
                  <a:extLst>
                    <a:ext uri="{9D8B030D-6E8A-4147-A177-3AD203B41FA5}">
                      <a16:colId xmlns:a16="http://schemas.microsoft.com/office/drawing/2014/main" val="197501851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04315179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15040"/>
                  </a:ext>
                </a:extLst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323804" y="204009"/>
            <a:ext cx="341137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hu-HU" b="1" dirty="0"/>
              <a:t>2026/27. tanévben induló gimnáziumi osztályok</a:t>
            </a: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93002"/>
              </p:ext>
            </p:extLst>
          </p:nvPr>
        </p:nvGraphicFramePr>
        <p:xfrm>
          <a:off x="300869" y="810228"/>
          <a:ext cx="3441456" cy="6018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056">
                  <a:extLst>
                    <a:ext uri="{9D8B030D-6E8A-4147-A177-3AD203B41FA5}">
                      <a16:colId xmlns:a16="http://schemas.microsoft.com/office/drawing/2014/main" val="982313176"/>
                    </a:ext>
                  </a:extLst>
                </a:gridCol>
                <a:gridCol w="2221884">
                  <a:extLst>
                    <a:ext uri="{9D8B030D-6E8A-4147-A177-3AD203B41FA5}">
                      <a16:colId xmlns:a16="http://schemas.microsoft.com/office/drawing/2014/main" val="1009468926"/>
                    </a:ext>
                  </a:extLst>
                </a:gridCol>
                <a:gridCol w="604516">
                  <a:extLst>
                    <a:ext uri="{9D8B030D-6E8A-4147-A177-3AD203B41FA5}">
                      <a16:colId xmlns:a16="http://schemas.microsoft.com/office/drawing/2014/main" val="1176592806"/>
                    </a:ext>
                  </a:extLst>
                </a:gridCol>
              </a:tblGrid>
              <a:tr h="684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Osztály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Ágazat/tagozat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Tagozati kód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36000" marT="0" marB="0" anchor="ctr"/>
                </a:tc>
                <a:extLst>
                  <a:ext uri="{0D108BD9-81ED-4DB2-BD59-A6C34878D82A}">
                    <a16:rowId xmlns:a16="http://schemas.microsoft.com/office/drawing/2014/main" val="3310264780"/>
                  </a:ext>
                </a:extLst>
              </a:tr>
              <a:tr h="684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(32 fő)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Hat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évfolyamos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gimnáziu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- 6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éves</a:t>
                      </a:r>
                      <a:endParaRPr lang="hu-HU" sz="14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0001</a:t>
                      </a:r>
                      <a:endParaRPr lang="hu-HU" sz="14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91305320"/>
                  </a:ext>
                </a:extLst>
              </a:tr>
              <a:tr h="684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1</a:t>
                      </a: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(32 fő)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1+4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éves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két tanítási nyelvű</a:t>
                      </a:r>
                      <a:r>
                        <a:rPr lang="hu-HU" sz="1400" b="1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angol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0002</a:t>
                      </a:r>
                      <a:endParaRPr lang="hu-H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8674935"/>
                  </a:ext>
                </a:extLst>
              </a:tr>
              <a:tr h="549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0,5</a:t>
                      </a: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(16 fő)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hu-HU" sz="140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éves, </a:t>
                      </a:r>
                      <a:r>
                        <a:rPr lang="hu-HU" sz="1400" b="1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emelt angol tagozat</a:t>
                      </a:r>
                      <a:r>
                        <a:rPr lang="hu-HU" sz="140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 2. nyelv </a:t>
                      </a:r>
                      <a:r>
                        <a:rPr lang="hu-HU" sz="1400" b="1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spanyol</a:t>
                      </a:r>
                      <a:endParaRPr lang="hu-HU" sz="14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0003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1545057"/>
                  </a:ext>
                </a:extLst>
              </a:tr>
              <a:tr h="549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0,5</a:t>
                      </a: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(16 fő)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éves,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emelt angol tagozat</a:t>
                      </a: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 2. nyelv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olasz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0004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32235"/>
                  </a:ext>
                </a:extLst>
              </a:tr>
              <a:tr h="570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0,5</a:t>
                      </a: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(16 fő)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éves,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általános tagozat</a:t>
                      </a: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1. nyelv angol, 2. nyelv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spanyol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0005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5371523"/>
                  </a:ext>
                </a:extLst>
              </a:tr>
              <a:tr h="570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0,5</a:t>
                      </a: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(16 fő)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éves,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általános tagozat</a:t>
                      </a: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1. nyelv angol, 2. nyelv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német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2433084"/>
                  </a:ext>
                </a:extLst>
              </a:tr>
              <a:tr h="798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0,5</a:t>
                      </a:r>
                      <a:r>
                        <a:rPr lang="hu-H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(16 fő)</a:t>
                      </a:r>
                      <a:endParaRPr lang="hu-HU" sz="14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éves,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média tagozat</a:t>
                      </a: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1. nyelv angol, 2. nyelv spanyol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0007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5748281"/>
                  </a:ext>
                </a:extLst>
              </a:tr>
              <a:tr h="755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0,5</a:t>
                      </a:r>
                      <a:r>
                        <a:rPr lang="hu-H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(16 fő)</a:t>
                      </a:r>
                      <a:endParaRPr lang="hu-HU" sz="14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éves, </a:t>
                      </a:r>
                      <a:r>
                        <a:rPr lang="hu-HU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digitális kultúra tagozat</a:t>
                      </a:r>
                      <a:r>
                        <a:rPr lang="hu-HU" sz="14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1. nyelv angol, 2. nyelv spanyol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0008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394166"/>
                  </a:ext>
                </a:extLst>
              </a:tr>
            </a:tbl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9095361" y="897167"/>
            <a:ext cx="237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Idegennyelv oktatás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8866760" y="1653702"/>
            <a:ext cx="27461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Első idegen nyelv: angol 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Választható idegen nyelv a 9. évfolyamtól: 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német</a:t>
            </a:r>
          </a:p>
          <a:p>
            <a:pPr algn="ctr"/>
            <a:r>
              <a:rPr lang="hu-HU" dirty="0"/>
              <a:t>olasz</a:t>
            </a:r>
          </a:p>
          <a:p>
            <a:pPr algn="ctr"/>
            <a:r>
              <a:rPr lang="hu-HU" dirty="0"/>
              <a:t>spanyol</a:t>
            </a:r>
          </a:p>
          <a:p>
            <a:endParaRPr lang="hu-HU" dirty="0"/>
          </a:p>
          <a:p>
            <a:pPr lvl="0" algn="ctr"/>
            <a:r>
              <a:rPr lang="hu-HU" dirty="0">
                <a:solidFill>
                  <a:prstClr val="black"/>
                </a:solidFill>
              </a:rPr>
              <a:t>francia</a:t>
            </a:r>
          </a:p>
          <a:p>
            <a:r>
              <a:rPr lang="hu-HU" dirty="0"/>
              <a:t>                 (szakkör)</a:t>
            </a:r>
          </a:p>
        </p:txBody>
      </p:sp>
      <p:pic>
        <p:nvPicPr>
          <p:cNvPr id="1042" name="Picture 18" descr="Ingyenes vektorgrafika Franciaország kategóriáb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099" y="4168842"/>
            <a:ext cx="392500" cy="26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313" y="3077197"/>
            <a:ext cx="428442" cy="257065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574" y="3650796"/>
            <a:ext cx="408181" cy="271695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713" y="3376096"/>
            <a:ext cx="380886" cy="253527"/>
          </a:xfrm>
          <a:prstGeom prst="rect">
            <a:avLst/>
          </a:prstGeom>
        </p:spPr>
      </p:pic>
      <p:sp>
        <p:nvSpPr>
          <p:cNvPr id="17" name="Szövegdoboz 16"/>
          <p:cNvSpPr txBox="1"/>
          <p:nvPr/>
        </p:nvSpPr>
        <p:spPr>
          <a:xfrm>
            <a:off x="4127051" y="897167"/>
            <a:ext cx="380079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/>
              <a:t>Hozott pontok:</a:t>
            </a:r>
          </a:p>
          <a:p>
            <a:pPr lvl="0" algn="ctr"/>
            <a:r>
              <a:rPr lang="hu-HU" dirty="0"/>
              <a:t>5/7. év vége és 6/8. félév</a:t>
            </a:r>
          </a:p>
          <a:p>
            <a:pPr lvl="0" algn="ctr"/>
            <a:r>
              <a:rPr lang="hu-HU" dirty="0"/>
              <a:t>tantárgyak: magyar nyelv és irodalom, matematika, történelem, idegen nyelv, földrajz</a:t>
            </a:r>
          </a:p>
          <a:p>
            <a:pPr lvl="0" algn="ctr"/>
            <a:r>
              <a:rPr lang="hu-HU" dirty="0"/>
              <a:t>szerezhető pont: 50 pont</a:t>
            </a:r>
          </a:p>
          <a:p>
            <a:pPr algn="ctr"/>
            <a:endParaRPr lang="hu-HU" b="1" u="sng" dirty="0"/>
          </a:p>
          <a:p>
            <a:pPr algn="ctr"/>
            <a:r>
              <a:rPr lang="hu-HU" b="1" u="sng" dirty="0"/>
              <a:t>Szerzett pontok:</a:t>
            </a:r>
            <a:endParaRPr lang="hu-HU" dirty="0"/>
          </a:p>
          <a:p>
            <a:pPr lvl="0" algn="ctr"/>
            <a:r>
              <a:rPr lang="hu-HU" b="1" dirty="0"/>
              <a:t>központi írásbeli</a:t>
            </a:r>
            <a:endParaRPr lang="hu-HU" dirty="0"/>
          </a:p>
          <a:p>
            <a:pPr lvl="1" algn="ctr"/>
            <a:r>
              <a:rPr lang="hu-HU" dirty="0"/>
              <a:t>tantárgyak: magyar, matematika</a:t>
            </a:r>
          </a:p>
          <a:p>
            <a:pPr lvl="1" algn="ctr"/>
            <a:r>
              <a:rPr lang="hu-HU" dirty="0"/>
              <a:t>szerezhető pont: 100 pont</a:t>
            </a:r>
          </a:p>
          <a:p>
            <a:pPr algn="ctr"/>
            <a:r>
              <a:rPr lang="hu-HU" dirty="0"/>
              <a:t> </a:t>
            </a:r>
          </a:p>
          <a:p>
            <a:pPr lvl="0" algn="ctr"/>
            <a:r>
              <a:rPr lang="hu-HU" b="1" u="sng" dirty="0"/>
              <a:t>Szóbeli elbeszélgetés </a:t>
            </a:r>
            <a:endParaRPr lang="hu-HU" u="sng" dirty="0"/>
          </a:p>
          <a:p>
            <a:pPr lvl="1" algn="ctr"/>
            <a:r>
              <a:rPr lang="hu-HU" dirty="0"/>
              <a:t>(hozott és szerzett pontok alapján)</a:t>
            </a:r>
          </a:p>
          <a:p>
            <a:pPr lvl="1" algn="ctr"/>
            <a:r>
              <a:rPr lang="hu-HU" dirty="0"/>
              <a:t>- 75% felett automatikusan      megkapja</a:t>
            </a:r>
          </a:p>
          <a:p>
            <a:pPr lvl="1"/>
            <a:r>
              <a:rPr lang="hu-HU" dirty="0"/>
              <a:t>-45-74% között behívásra kerül</a:t>
            </a:r>
          </a:p>
          <a:p>
            <a:pPr algn="ctr"/>
            <a:r>
              <a:rPr lang="hu-HU" dirty="0"/>
              <a:t>          szerezhető pont: 50 pont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4610911" y="435502"/>
            <a:ext cx="287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Felvételi vizsga</a:t>
            </a:r>
          </a:p>
        </p:txBody>
      </p:sp>
      <p:pic>
        <p:nvPicPr>
          <p:cNvPr id="25" name="Kép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503887" y="1764132"/>
            <a:ext cx="387244" cy="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930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66021254930F648B336B9CE1C047762" ma:contentTypeVersion="37" ma:contentTypeDescription="Új dokumentum létrehozása." ma:contentTypeScope="" ma:versionID="6c28d5e04f89e18f8a8254c5888e12ae">
  <xsd:schema xmlns:xsd="http://www.w3.org/2001/XMLSchema" xmlns:xs="http://www.w3.org/2001/XMLSchema" xmlns:p="http://schemas.microsoft.com/office/2006/metadata/properties" xmlns:ns3="0d278cae-40f9-4ea8-9ab1-8c95c9038e05" xmlns:ns4="ab926d55-099d-41c3-a8e2-e7a49d6dc3a1" targetNamespace="http://schemas.microsoft.com/office/2006/metadata/properties" ma:root="true" ma:fieldsID="7bbd3ec704b16adb8afb70f6e42f6e72" ns3:_="" ns4:_="">
    <xsd:import namespace="0d278cae-40f9-4ea8-9ab1-8c95c9038e05"/>
    <xsd:import namespace="ab926d55-099d-41c3-a8e2-e7a49d6dc3a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278cae-40f9-4ea8-9ab1-8c95c9038e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26d55-099d-41c3-a8e2-e7a49d6dc3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Megosztási tipp kivonat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d278cae-40f9-4ea8-9ab1-8c95c9038e05" xsi:nil="true"/>
    <Teams_Channel_Section_Location xmlns="0d278cae-40f9-4ea8-9ab1-8c95c9038e05" xsi:nil="true"/>
    <NotebookType xmlns="0d278cae-40f9-4ea8-9ab1-8c95c9038e05" xsi:nil="true"/>
    <CultureName xmlns="0d278cae-40f9-4ea8-9ab1-8c95c9038e05" xsi:nil="true"/>
    <Templates xmlns="0d278cae-40f9-4ea8-9ab1-8c95c9038e05" xsi:nil="true"/>
    <TeamsChannelId xmlns="0d278cae-40f9-4ea8-9ab1-8c95c9038e05" xsi:nil="true"/>
    <Owner xmlns="0d278cae-40f9-4ea8-9ab1-8c95c9038e05">
      <UserInfo>
        <DisplayName/>
        <AccountId xsi:nil="true"/>
        <AccountType/>
      </UserInfo>
    </Owner>
    <Students xmlns="0d278cae-40f9-4ea8-9ab1-8c95c9038e05">
      <UserInfo>
        <DisplayName/>
        <AccountId xsi:nil="true"/>
        <AccountType/>
      </UserInfo>
    </Students>
    <Student_Groups xmlns="0d278cae-40f9-4ea8-9ab1-8c95c9038e05">
      <UserInfo>
        <DisplayName/>
        <AccountId xsi:nil="true"/>
        <AccountType/>
      </UserInfo>
    </Student_Groups>
    <Distribution_Groups xmlns="0d278cae-40f9-4ea8-9ab1-8c95c9038e05" xsi:nil="true"/>
    <DefaultSectionNames xmlns="0d278cae-40f9-4ea8-9ab1-8c95c9038e05" xsi:nil="true"/>
    <AppVersion xmlns="0d278cae-40f9-4ea8-9ab1-8c95c9038e05" xsi:nil="true"/>
    <LMS_Mappings xmlns="0d278cae-40f9-4ea8-9ab1-8c95c9038e05" xsi:nil="true"/>
    <Invited_Teachers xmlns="0d278cae-40f9-4ea8-9ab1-8c95c9038e05" xsi:nil="true"/>
    <IsNotebookLocked xmlns="0d278cae-40f9-4ea8-9ab1-8c95c9038e05" xsi:nil="true"/>
    <Math_Settings xmlns="0d278cae-40f9-4ea8-9ab1-8c95c9038e05" xsi:nil="true"/>
    <Invited_Students xmlns="0d278cae-40f9-4ea8-9ab1-8c95c9038e05" xsi:nil="true"/>
    <FolderType xmlns="0d278cae-40f9-4ea8-9ab1-8c95c9038e05" xsi:nil="true"/>
    <Self_Registration_Enabled xmlns="0d278cae-40f9-4ea8-9ab1-8c95c9038e05" xsi:nil="true"/>
    <Has_Teacher_Only_SectionGroup xmlns="0d278cae-40f9-4ea8-9ab1-8c95c9038e05" xsi:nil="true"/>
    <Is_Collaboration_Space_Locked xmlns="0d278cae-40f9-4ea8-9ab1-8c95c9038e05" xsi:nil="true"/>
    <Teachers xmlns="0d278cae-40f9-4ea8-9ab1-8c95c9038e05">
      <UserInfo>
        <DisplayName/>
        <AccountId xsi:nil="true"/>
        <AccountType/>
      </UserInfo>
    </Teach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106258-6164-489F-B698-46DDC947F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278cae-40f9-4ea8-9ab1-8c95c9038e05"/>
    <ds:schemaRef ds:uri="ab926d55-099d-41c3-a8e2-e7a49d6dc3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96E78B-5901-4EA5-B34A-7BAD20628D34}">
  <ds:schemaRefs>
    <ds:schemaRef ds:uri="ab926d55-099d-41c3-a8e2-e7a49d6dc3a1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0d278cae-40f9-4ea8-9ab1-8c95c9038e05"/>
  </ds:schemaRefs>
</ds:datastoreItem>
</file>

<file path=customXml/itemProps3.xml><?xml version="1.0" encoding="utf-8"?>
<ds:datastoreItem xmlns:ds="http://schemas.openxmlformats.org/officeDocument/2006/customXml" ds:itemID="{845616C5-EE25-43CD-9726-6772530B99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Microsoft Office PowerPoint</Application>
  <PresentationFormat>Szélesvásznú</PresentationFormat>
  <Paragraphs>92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Office-téma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Orsi Szabó</dc:creator>
  <cp:lastModifiedBy>Szabó Orsolya</cp:lastModifiedBy>
  <cp:revision>74</cp:revision>
  <cp:lastPrinted>2023-09-25T12:10:59Z</cp:lastPrinted>
  <dcterms:created xsi:type="dcterms:W3CDTF">2022-10-09T08:10:59Z</dcterms:created>
  <dcterms:modified xsi:type="dcterms:W3CDTF">2025-11-04T10:18:49Z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0x010100266021254930F648B336B9CE1C047762</vt:lpwstr>
  </property>
</Properties>
</file>